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notesSlides/_rels/notesSlide3.xml.rels" ContentType="application/vnd.openxmlformats-package.relationships+xml"/>
  <Override PartName="/ppt/notesSlides/_rels/notesSlide2.xml.rels" ContentType="application/vnd.openxmlformats-package.relationships+xml"/>
  <Override PartName="/ppt/notesSlides/_rels/notesSlide1.xml.rels" ContentType="application/vnd.openxmlformats-package.relationship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_rels/presentation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.xml.rels" ContentType="application/vnd.openxmlformats-package.relationships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media/image1.png" ContentType="image/png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_rels/slide4.xml.rels" ContentType="application/vnd.openxmlformats-package.relationships+xml"/>
  <Override PartName="/ppt/slides/_rels/slide1.xml.rels" ContentType="application/vnd.openxmlformats-package.relationships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notesMasterIdLst>
    <p:notesMasterId r:id="rId3"/>
  </p:notesMasterIdLst>
  <p:sldIdLst>
    <p:sldId id="256" r:id="rId4"/>
    <p:sldId id="257" r:id="rId5"/>
    <p:sldId id="258" r:id="rId6"/>
    <p:sldId id="259" r:id="rId7"/>
  </p:sldIdLst>
  <p:sldSz cx="12192000" cy="6858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sldImg"/>
          </p:nvPr>
        </p:nvSpPr>
        <p:spPr>
          <a:xfrm>
            <a:off x="533520" y="764280"/>
            <a:ext cx="6704640" cy="3771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en-SE" sz="1800" spc="-1" strike="noStrike">
                <a:solidFill>
                  <a:srgbClr val="000000"/>
                </a:solidFill>
                <a:latin typeface="Calibri"/>
              </a:rPr>
              <a:t>Click to move the slide</a:t>
            </a:r>
            <a:endParaRPr b="0" lang="en-SE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en-US" sz="2000" spc="-1" strike="noStrike">
                <a:latin typeface="Arial"/>
              </a:rPr>
              <a:t>Click to edit the notes format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en-US" sz="1400" spc="-1" strike="noStrike">
                <a:latin typeface="Times New Roman"/>
              </a:rPr>
              <a:t>&lt;header&gt;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dt"/>
          </p:nvPr>
        </p:nvSpPr>
        <p:spPr>
          <a:xfrm>
            <a:off x="4399200" y="0"/>
            <a:ext cx="3372840" cy="50256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r>
              <a:rPr b="0" lang="en-US" sz="1400" spc="-1" strike="noStrike">
                <a:latin typeface="Times New Roman"/>
              </a:rPr>
              <a:t>&lt;date/time&gt;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ftr"/>
          </p:nvPr>
        </p:nvSpPr>
        <p:spPr>
          <a:xfrm>
            <a:off x="0" y="9555480"/>
            <a:ext cx="3372840" cy="50256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r>
              <a:rPr b="0" lang="en-US" sz="1400" spc="-1" strike="noStrike">
                <a:latin typeface="Times New Roman"/>
              </a:rPr>
              <a:t>&lt;footer&gt;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46" name="PlaceHolder 6"/>
          <p:cNvSpPr>
            <a:spLocks noGrp="1"/>
          </p:cNvSpPr>
          <p:nvPr>
            <p:ph type="sldNum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 algn="r"/>
            <a:fld id="{54009994-DF35-4356-9B2B-09C45B7631EF}" type="slidenum">
              <a:rPr b="0" lang="en-US" sz="1400" spc="-1" strike="noStrike">
                <a:latin typeface="Times New Roman"/>
              </a:rPr>
              <a:t>&lt;number&gt;</a:t>
            </a:fld>
            <a:endParaRPr b="0" lang="en-US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</p:spPr>
      </p:sp>
      <p:sp>
        <p:nvSpPr>
          <p:cNvPr id="118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119" name="TextShape 3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F61EC498-6766-4887-BAA2-1B0C65A716DC}" type="slidenum">
              <a:rPr b="0" lang="en-SE" sz="1200" spc="-1" strike="noStrike">
                <a:latin typeface="Times New Roman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</p:spPr>
      </p:sp>
      <p:sp>
        <p:nvSpPr>
          <p:cNvPr id="121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122" name="TextShape 3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DB757597-6A87-4D40-A713-61925FC37929}" type="slidenum">
              <a:rPr b="0" lang="en-SE" sz="1200" spc="-1" strike="noStrike">
                <a:latin typeface="Times New Roman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</p:spPr>
      </p:sp>
      <p:sp>
        <p:nvSpPr>
          <p:cNvPr id="124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125" name="TextShape 3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87AB9108-3CCB-424C-8C4F-8ED9BF91EC6E}" type="slidenum">
              <a:rPr b="0" lang="en-SE" sz="1200" spc="-1" strike="noStrike">
                <a:latin typeface="Times New Roman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SE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S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SE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SE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S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S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S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SE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SE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S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393440" y="182556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S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7949160" y="182556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S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838080" y="409824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S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4393440" y="409824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S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7949160" y="409824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SE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SE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SE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SE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SE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S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SE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SE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5240" cy="61441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SE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S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S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SE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SE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S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S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SE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SE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S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S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SE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90000"/>
              </a:lnSpc>
            </a:pPr>
            <a:r>
              <a:rPr b="0" lang="en-GB" sz="4400" spc="-1" strike="noStrike">
                <a:solidFill>
                  <a:srgbClr val="000000"/>
                </a:solidFill>
                <a:latin typeface="Calibri Light"/>
              </a:rPr>
              <a:t>Click to edit Master title style</a:t>
            </a:r>
            <a:endParaRPr b="0" lang="en-SE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>
            <a:noAutofit/>
          </a:bodyPr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800" spc="-1" strike="noStrike">
                <a:solidFill>
                  <a:srgbClr val="000000"/>
                </a:solidFill>
                <a:latin typeface="Calibri"/>
              </a:rPr>
              <a:t>Click to edit Master text styles</a:t>
            </a:r>
            <a:endParaRPr b="0" lang="en-SE" sz="2800" spc="-1" strike="noStrike">
              <a:solidFill>
                <a:srgbClr val="000000"/>
              </a:solidFill>
              <a:latin typeface="Calibri"/>
            </a:endParaRPr>
          </a:p>
          <a:p>
            <a:pPr lvl="1" marL="6858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400" spc="-1" strike="noStrike">
                <a:solidFill>
                  <a:srgbClr val="000000"/>
                </a:solidFill>
                <a:latin typeface="Calibri"/>
              </a:rPr>
              <a:t>Second level</a:t>
            </a:r>
            <a:endParaRPr b="0" lang="en-SE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000" spc="-1" strike="noStrike">
                <a:solidFill>
                  <a:srgbClr val="000000"/>
                </a:solidFill>
                <a:latin typeface="Calibri"/>
              </a:rPr>
              <a:t>Third level</a:t>
            </a:r>
            <a:endParaRPr b="0" lang="en-SE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000000"/>
                </a:solidFill>
                <a:latin typeface="Calibri"/>
              </a:rPr>
              <a:t>Fourth level</a:t>
            </a:r>
            <a:endParaRPr b="0" lang="en-SE" sz="18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000000"/>
                </a:solidFill>
                <a:latin typeface="Calibri"/>
              </a:rPr>
              <a:t>Fifth level</a:t>
            </a:r>
            <a:endParaRPr b="0" lang="en-SE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126DB358-DF4A-46EA-94B8-7D8D51CB703B}" type="datetime">
              <a:rPr b="0" lang="en-SE" sz="1200" spc="-1" strike="noStrike">
                <a:solidFill>
                  <a:srgbClr val="8b8b8b"/>
                </a:solidFill>
                <a:latin typeface="Calibri"/>
              </a:rPr>
              <a:t>12/15/25</a:t>
            </a:fld>
            <a:endParaRPr b="0" lang="en-US" sz="12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12AD6555-2A30-4F21-9D4D-62EE2E49B0F5}" type="slidenum">
              <a:rPr b="0" lang="en-SE" sz="1200" spc="-1" strike="noStrike">
                <a:solidFill>
                  <a:srgbClr val="8b8b8b"/>
                </a:solidFill>
                <a:latin typeface="Calibri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Group 1"/>
          <p:cNvGrpSpPr/>
          <p:nvPr/>
        </p:nvGrpSpPr>
        <p:grpSpPr>
          <a:xfrm>
            <a:off x="0" y="360"/>
            <a:ext cx="12227760" cy="6870600"/>
            <a:chOff x="0" y="360"/>
            <a:chExt cx="12227760" cy="6870600"/>
          </a:xfrm>
        </p:grpSpPr>
        <p:sp>
          <p:nvSpPr>
            <p:cNvPr id="48" name="CustomShape 2"/>
            <p:cNvSpPr/>
            <p:nvPr/>
          </p:nvSpPr>
          <p:spPr>
            <a:xfrm rot="16200000">
              <a:off x="5876640" y="519840"/>
              <a:ext cx="510480" cy="121917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49" name="CustomShape 3"/>
            <p:cNvSpPr/>
            <p:nvPr/>
          </p:nvSpPr>
          <p:spPr>
            <a:xfrm rot="16200000">
              <a:off x="5852520" y="-5839920"/>
              <a:ext cx="510480" cy="121917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50" name="CustomShape 4"/>
            <p:cNvSpPr/>
            <p:nvPr/>
          </p:nvSpPr>
          <p:spPr>
            <a:xfrm>
              <a:off x="10884960" y="661680"/>
              <a:ext cx="1324800" cy="58928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51" name="CustomShape 5"/>
            <p:cNvSpPr/>
            <p:nvPr/>
          </p:nvSpPr>
          <p:spPr>
            <a:xfrm>
              <a:off x="0" y="661680"/>
              <a:ext cx="1324800" cy="58928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</p:grpSp>
      <p:sp>
        <p:nvSpPr>
          <p:cNvPr id="52" name="CustomShape 6"/>
          <p:cNvSpPr/>
          <p:nvPr/>
        </p:nvSpPr>
        <p:spPr>
          <a:xfrm>
            <a:off x="1600200" y="2723040"/>
            <a:ext cx="9063360" cy="3232800"/>
          </a:xfrm>
          <a:custGeom>
            <a:avLst/>
            <a:gdLst/>
            <a:ahLst/>
            <a:rect l="l" t="t" r="r" b="b"/>
            <a:pathLst>
              <a:path w="9063747" h="3233212">
                <a:moveTo>
                  <a:pt x="0" y="939885"/>
                </a:moveTo>
                <a:lnTo>
                  <a:pt x="2060657" y="751907"/>
                </a:lnTo>
                <a:lnTo>
                  <a:pt x="4120189" y="413546"/>
                </a:lnTo>
                <a:lnTo>
                  <a:pt x="6179730" y="187979"/>
                </a:lnTo>
                <a:lnTo>
                  <a:pt x="8239261" y="37598"/>
                </a:lnTo>
                <a:lnTo>
                  <a:pt x="9063747" y="0"/>
                </a:lnTo>
                <a:lnTo>
                  <a:pt x="9063747" y="3233212"/>
                </a:lnTo>
                <a:lnTo>
                  <a:pt x="8239261" y="3233212"/>
                </a:lnTo>
                <a:lnTo>
                  <a:pt x="6179730" y="3233212"/>
                </a:lnTo>
                <a:lnTo>
                  <a:pt x="4120189" y="3233212"/>
                </a:lnTo>
                <a:lnTo>
                  <a:pt x="2060657" y="3233212"/>
                </a:lnTo>
                <a:lnTo>
                  <a:pt x="0" y="3233212"/>
                </a:lnTo>
                <a:close/>
              </a:path>
            </a:pathLst>
          </a:custGeom>
          <a:solidFill>
            <a:srgbClr val="c5e0b4"/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3" name="CustomShape 7"/>
          <p:cNvSpPr/>
          <p:nvPr/>
        </p:nvSpPr>
        <p:spPr>
          <a:xfrm>
            <a:off x="1600200" y="2723040"/>
            <a:ext cx="9163800" cy="939600"/>
          </a:xfrm>
          <a:custGeom>
            <a:avLst/>
            <a:gdLst/>
            <a:ahLst/>
            <a:rect l="l" t="t" r="r" b="b"/>
            <a:pathLst>
              <a:path w="9063747" h="939885">
                <a:moveTo>
                  <a:pt x="0" y="939885"/>
                </a:moveTo>
                <a:lnTo>
                  <a:pt x="2060657" y="751907"/>
                </a:lnTo>
                <a:lnTo>
                  <a:pt x="4120189" y="413546"/>
                </a:lnTo>
                <a:lnTo>
                  <a:pt x="6179730" y="187979"/>
                </a:lnTo>
                <a:lnTo>
                  <a:pt x="8239261" y="37598"/>
                </a:lnTo>
                <a:lnTo>
                  <a:pt x="9063747" y="0"/>
                </a:lnTo>
              </a:path>
            </a:pathLst>
          </a:custGeom>
          <a:noFill/>
          <a:ln cap="rnd" w="95400">
            <a:solidFill>
              <a:srgbClr val="05b050"/>
            </a:solidFill>
            <a:round/>
            <a:headEnd len="med" type="oval" w="med"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54" name="CustomShape 8"/>
          <p:cNvSpPr/>
          <p:nvPr/>
        </p:nvSpPr>
        <p:spPr>
          <a:xfrm>
            <a:off x="846720" y="1017720"/>
            <a:ext cx="10066680" cy="5084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5" name="CustomShape 9"/>
          <p:cNvSpPr/>
          <p:nvPr/>
        </p:nvSpPr>
        <p:spPr>
          <a:xfrm>
            <a:off x="1445760" y="436320"/>
            <a:ext cx="9682200" cy="760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SE" sz="4400" spc="-1" strike="noStrike">
                <a:solidFill>
                  <a:srgbClr val="000000"/>
                </a:solidFill>
                <a:latin typeface="Rubik Medium"/>
              </a:rPr>
              <a:t>Births attended </a:t>
            </a:r>
            <a:r>
              <a:rPr b="0" lang="en-SE" sz="2400" spc="-1" strike="noStrike">
                <a:solidFill>
                  <a:srgbClr val="000000"/>
                </a:solidFill>
                <a:latin typeface="Rubik Light"/>
              </a:rPr>
              <a:t>by a trained health worker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56" name="CustomShape 10"/>
          <p:cNvSpPr/>
          <p:nvPr/>
        </p:nvSpPr>
        <p:spPr>
          <a:xfrm>
            <a:off x="2520" y="581760"/>
            <a:ext cx="869400" cy="58928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7" name="CustomShape 11"/>
          <p:cNvSpPr/>
          <p:nvPr/>
        </p:nvSpPr>
        <p:spPr>
          <a:xfrm>
            <a:off x="1440" y="581760"/>
            <a:ext cx="869400" cy="58928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8" name="CustomShape 12"/>
          <p:cNvSpPr/>
          <p:nvPr/>
        </p:nvSpPr>
        <p:spPr>
          <a:xfrm>
            <a:off x="10064520" y="6609600"/>
            <a:ext cx="2127240" cy="242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r">
              <a:lnSpc>
                <a:spcPct val="100000"/>
              </a:lnSpc>
            </a:pPr>
            <a:r>
              <a:rPr b="0" lang="en-GB" sz="1000" spc="-1" strike="noStrike">
                <a:solidFill>
                  <a:srgbClr val="808080"/>
                </a:solidFill>
                <a:latin typeface="Rubik-Light"/>
              </a:rPr>
              <a:t>M</a:t>
            </a:r>
            <a:r>
              <a:rPr b="0" lang="en-SE" sz="1000" spc="-1" strike="noStrike">
                <a:solidFill>
                  <a:srgbClr val="808080"/>
                </a:solidFill>
                <a:latin typeface="Rubik-Light"/>
              </a:rPr>
              <a:t>ore info: gapminder.org/34</a:t>
            </a:r>
            <a:endParaRPr b="0" lang="en-US" sz="1000" spc="-1" strike="noStrike">
              <a:latin typeface="Arial"/>
            </a:endParaRPr>
          </a:p>
        </p:txBody>
      </p:sp>
      <p:sp>
        <p:nvSpPr>
          <p:cNvPr id="59" name="CustomShape 13"/>
          <p:cNvSpPr/>
          <p:nvPr/>
        </p:nvSpPr>
        <p:spPr>
          <a:xfrm>
            <a:off x="0" y="6624720"/>
            <a:ext cx="3063960" cy="242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sv-SE" sz="1000" spc="-1" strike="noStrike">
                <a:solidFill>
                  <a:srgbClr val="808080"/>
                </a:solidFill>
                <a:latin typeface="Rubik-Light"/>
              </a:rPr>
              <a:t>Data: UNICEF</a:t>
            </a:r>
            <a:endParaRPr b="0" lang="en-US" sz="1000" spc="-1" strike="noStrike">
              <a:latin typeface="Arial"/>
            </a:endParaRPr>
          </a:p>
        </p:txBody>
      </p:sp>
      <p:grpSp>
        <p:nvGrpSpPr>
          <p:cNvPr id="60" name="Group 14"/>
          <p:cNvGrpSpPr/>
          <p:nvPr/>
        </p:nvGrpSpPr>
        <p:grpSpPr>
          <a:xfrm>
            <a:off x="1600200" y="5948640"/>
            <a:ext cx="9073080" cy="55080"/>
            <a:chOff x="1600200" y="5948640"/>
            <a:chExt cx="9073080" cy="55080"/>
          </a:xfrm>
        </p:grpSpPr>
        <p:sp>
          <p:nvSpPr>
            <p:cNvPr id="61" name="CustomShape 15"/>
            <p:cNvSpPr/>
            <p:nvPr/>
          </p:nvSpPr>
          <p:spPr>
            <a:xfrm>
              <a:off x="1600200" y="5948640"/>
              <a:ext cx="9360" cy="55080"/>
            </a:xfrm>
            <a:custGeom>
              <a:avLst/>
              <a:gdLst/>
              <a:ahLst/>
              <a:rect l="l" t="t" r="r" b="b"/>
              <a:pathLst>
                <a:path w="9540" h="55426">
                  <a:moveTo>
                    <a:pt x="40" y="530"/>
                  </a:moveTo>
                  <a:lnTo>
                    <a:pt x="40" y="55956"/>
                  </a:lnTo>
                </a:path>
              </a:pathLst>
            </a:custGeom>
            <a:noFill/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2" name="CustomShape 16"/>
            <p:cNvSpPr/>
            <p:nvPr/>
          </p:nvSpPr>
          <p:spPr>
            <a:xfrm>
              <a:off x="5720400" y="5948640"/>
              <a:ext cx="9360" cy="55080"/>
            </a:xfrm>
            <a:custGeom>
              <a:avLst/>
              <a:gdLst/>
              <a:ahLst/>
              <a:rect l="l" t="t" r="r" b="b"/>
              <a:pathLst>
                <a:path w="9540" h="55426">
                  <a:moveTo>
                    <a:pt x="472" y="530"/>
                  </a:moveTo>
                  <a:lnTo>
                    <a:pt x="472" y="55956"/>
                  </a:lnTo>
                </a:path>
              </a:pathLst>
            </a:custGeom>
            <a:noFill/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3" name="CustomShape 17"/>
            <p:cNvSpPr/>
            <p:nvPr/>
          </p:nvSpPr>
          <p:spPr>
            <a:xfrm>
              <a:off x="10663920" y="5948640"/>
              <a:ext cx="9360" cy="55080"/>
            </a:xfrm>
            <a:custGeom>
              <a:avLst/>
              <a:gdLst/>
              <a:ahLst/>
              <a:rect l="l" t="t" r="r" b="b"/>
              <a:pathLst>
                <a:path w="9540" h="55426">
                  <a:moveTo>
                    <a:pt x="990" y="530"/>
                  </a:moveTo>
                  <a:lnTo>
                    <a:pt x="990" y="55956"/>
                  </a:lnTo>
                </a:path>
              </a:pathLst>
            </a:custGeom>
            <a:noFill/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</p:grpSp>
      <p:grpSp>
        <p:nvGrpSpPr>
          <p:cNvPr id="64" name="Group 18"/>
          <p:cNvGrpSpPr/>
          <p:nvPr/>
        </p:nvGrpSpPr>
        <p:grpSpPr>
          <a:xfrm>
            <a:off x="1455120" y="5934600"/>
            <a:ext cx="9393840" cy="459000"/>
            <a:chOff x="1455120" y="5934600"/>
            <a:chExt cx="9393840" cy="459000"/>
          </a:xfrm>
        </p:grpSpPr>
        <p:sp>
          <p:nvSpPr>
            <p:cNvPr id="65" name="CustomShape 19"/>
            <p:cNvSpPr/>
            <p:nvPr/>
          </p:nvSpPr>
          <p:spPr>
            <a:xfrm>
              <a:off x="1455120" y="5934600"/>
              <a:ext cx="914040" cy="4561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spAutoFit/>
            </a:bodyPr>
            <a:p>
              <a:pPr>
                <a:lnSpc>
                  <a:spcPct val="100000"/>
                </a:lnSpc>
              </a:pPr>
              <a:r>
                <a:rPr b="0" lang="en-SE" sz="2400" spc="-1" strike="noStrike">
                  <a:solidFill>
                    <a:srgbClr val="262626"/>
                  </a:solidFill>
                  <a:latin typeface="Rubik Light"/>
                </a:rPr>
                <a:t>2000</a:t>
              </a:r>
              <a:endParaRPr b="0" lang="en-US" sz="2400" spc="-1" strike="noStrike">
                <a:latin typeface="Arial"/>
              </a:endParaRPr>
            </a:p>
          </p:txBody>
        </p:sp>
        <p:sp>
          <p:nvSpPr>
            <p:cNvPr id="66" name="CustomShape 20"/>
            <p:cNvSpPr/>
            <p:nvPr/>
          </p:nvSpPr>
          <p:spPr>
            <a:xfrm>
              <a:off x="5294880" y="5937480"/>
              <a:ext cx="848520" cy="4561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spAutoFit/>
            </a:bodyPr>
            <a:p>
              <a:pPr>
                <a:lnSpc>
                  <a:spcPct val="100000"/>
                </a:lnSpc>
              </a:pPr>
              <a:r>
                <a:rPr b="0" lang="en-SE" sz="2400" spc="-1" strike="noStrike">
                  <a:solidFill>
                    <a:srgbClr val="262626"/>
                  </a:solidFill>
                  <a:latin typeface="Rubik Light"/>
                </a:rPr>
                <a:t>2010</a:t>
              </a:r>
              <a:endParaRPr b="0" lang="en-US" sz="2400" spc="-1" strike="noStrike">
                <a:latin typeface="Arial"/>
              </a:endParaRPr>
            </a:p>
          </p:txBody>
        </p:sp>
        <p:sp>
          <p:nvSpPr>
            <p:cNvPr id="67" name="CustomShape 21"/>
            <p:cNvSpPr/>
            <p:nvPr/>
          </p:nvSpPr>
          <p:spPr>
            <a:xfrm>
              <a:off x="9965160" y="5937480"/>
              <a:ext cx="883800" cy="4561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spAutoFit/>
            </a:bodyPr>
            <a:p>
              <a:pPr>
                <a:lnSpc>
                  <a:spcPct val="100000"/>
                </a:lnSpc>
              </a:pPr>
              <a:r>
                <a:rPr b="0" lang="en-SE" sz="2400" spc="-1" strike="noStrike">
                  <a:solidFill>
                    <a:srgbClr val="262626"/>
                  </a:solidFill>
                  <a:latin typeface="Rubik Light"/>
                </a:rPr>
                <a:t>2023</a:t>
              </a:r>
              <a:endParaRPr b="0" lang="en-US" sz="2400" spc="-1" strike="noStrike">
                <a:latin typeface="Arial"/>
              </a:endParaRPr>
            </a:p>
          </p:txBody>
        </p:sp>
      </p:grpSp>
      <p:sp>
        <p:nvSpPr>
          <p:cNvPr id="68" name="CustomShape 22"/>
          <p:cNvSpPr/>
          <p:nvPr/>
        </p:nvSpPr>
        <p:spPr>
          <a:xfrm>
            <a:off x="1600200" y="5956200"/>
            <a:ext cx="9063360" cy="9000"/>
          </a:xfrm>
          <a:custGeom>
            <a:avLst/>
            <a:gdLst/>
            <a:ahLst/>
            <a:rect l="l" t="t" r="r" b="b"/>
            <a:pathLst>
              <a:path w="9063747" h="9237">
                <a:moveTo>
                  <a:pt x="0" y="0"/>
                </a:moveTo>
                <a:lnTo>
                  <a:pt x="9063747" y="0"/>
                </a:lnTo>
              </a:path>
            </a:pathLst>
          </a:custGeom>
          <a:noFill/>
          <a:ln w="19080">
            <a:solidFill>
              <a:srgbClr val="262626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69" name="CustomShape 23"/>
          <p:cNvSpPr/>
          <p:nvPr/>
        </p:nvSpPr>
        <p:spPr>
          <a:xfrm>
            <a:off x="1264320" y="1981440"/>
            <a:ext cx="1855080" cy="1522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spAutoFit/>
          </a:bodyPr>
          <a:p>
            <a:pPr algn="ctr">
              <a:lnSpc>
                <a:spcPct val="100000"/>
              </a:lnSpc>
            </a:pPr>
            <a:r>
              <a:rPr b="0" lang="en-SE" sz="4000" spc="-1" strike="noStrike">
                <a:solidFill>
                  <a:srgbClr val="000000"/>
                </a:solidFill>
                <a:latin typeface="Rubik Light"/>
              </a:rPr>
              <a:t>2000</a:t>
            </a:r>
            <a:endParaRPr b="0" lang="en-US" sz="40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SE" sz="5400" spc="-1" strike="noStrike">
                <a:solidFill>
                  <a:srgbClr val="000000"/>
                </a:solidFill>
                <a:latin typeface="Rubik Medium"/>
              </a:rPr>
              <a:t>61%</a:t>
            </a:r>
            <a:endParaRPr b="0" lang="en-US" sz="5400" spc="-1" strike="noStrike">
              <a:latin typeface="Arial"/>
            </a:endParaRPr>
          </a:p>
        </p:txBody>
      </p:sp>
      <p:sp>
        <p:nvSpPr>
          <p:cNvPr id="70" name="CustomShape 24"/>
          <p:cNvSpPr/>
          <p:nvPr/>
        </p:nvSpPr>
        <p:spPr>
          <a:xfrm>
            <a:off x="9031320" y="1198440"/>
            <a:ext cx="1764000" cy="1522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spAutoFit/>
          </a:bodyPr>
          <a:p>
            <a:pPr algn="r">
              <a:lnSpc>
                <a:spcPct val="100000"/>
              </a:lnSpc>
            </a:pPr>
            <a:r>
              <a:rPr b="0" lang="en-SE" sz="4000" spc="-1" strike="noStrike">
                <a:solidFill>
                  <a:srgbClr val="000000"/>
                </a:solidFill>
                <a:latin typeface="Rubik Light"/>
              </a:rPr>
              <a:t>2023</a:t>
            </a:r>
            <a:endParaRPr b="0" lang="en-US" sz="4000" spc="-1" strike="noStrike"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b="0" lang="sv-SE" sz="5400" spc="-1" strike="noStrike">
                <a:solidFill>
                  <a:srgbClr val="000000"/>
                </a:solidFill>
                <a:latin typeface="Rubik Medium"/>
              </a:rPr>
              <a:t>86%</a:t>
            </a:r>
            <a:endParaRPr b="0" lang="en-US" sz="5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xit" presetID="2" presetSubtype="2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repl">
                                        <p:cTn id="6" dur="120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#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" dur="120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119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000"/>
                            </p:stCondLst>
                            <p:childTnLst>
                              <p:par>
                                <p:cTn id="12" nodeType="after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roup 1"/>
          <p:cNvGrpSpPr/>
          <p:nvPr/>
        </p:nvGrpSpPr>
        <p:grpSpPr>
          <a:xfrm>
            <a:off x="0" y="360"/>
            <a:ext cx="12227760" cy="6870600"/>
            <a:chOff x="0" y="360"/>
            <a:chExt cx="12227760" cy="6870600"/>
          </a:xfrm>
        </p:grpSpPr>
        <p:sp>
          <p:nvSpPr>
            <p:cNvPr id="72" name="CustomShape 2"/>
            <p:cNvSpPr/>
            <p:nvPr/>
          </p:nvSpPr>
          <p:spPr>
            <a:xfrm rot="16200000">
              <a:off x="5876640" y="519840"/>
              <a:ext cx="510480" cy="121917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73" name="CustomShape 3"/>
            <p:cNvSpPr/>
            <p:nvPr/>
          </p:nvSpPr>
          <p:spPr>
            <a:xfrm rot="16200000">
              <a:off x="5852520" y="-5839920"/>
              <a:ext cx="510480" cy="121917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74" name="CustomShape 4"/>
            <p:cNvSpPr/>
            <p:nvPr/>
          </p:nvSpPr>
          <p:spPr>
            <a:xfrm>
              <a:off x="10884960" y="661680"/>
              <a:ext cx="1324800" cy="58928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75" name="CustomShape 5"/>
            <p:cNvSpPr/>
            <p:nvPr/>
          </p:nvSpPr>
          <p:spPr>
            <a:xfrm>
              <a:off x="0" y="661680"/>
              <a:ext cx="1324800" cy="58928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</p:grpSp>
      <p:sp>
        <p:nvSpPr>
          <p:cNvPr id="76" name="CustomShape 6"/>
          <p:cNvSpPr/>
          <p:nvPr/>
        </p:nvSpPr>
        <p:spPr>
          <a:xfrm>
            <a:off x="1600200" y="2723040"/>
            <a:ext cx="9063360" cy="3232800"/>
          </a:xfrm>
          <a:custGeom>
            <a:avLst/>
            <a:gdLst/>
            <a:ahLst/>
            <a:rect l="l" t="t" r="r" b="b"/>
            <a:pathLst>
              <a:path w="9063747" h="3233212">
                <a:moveTo>
                  <a:pt x="0" y="939885"/>
                </a:moveTo>
                <a:lnTo>
                  <a:pt x="2060657" y="751907"/>
                </a:lnTo>
                <a:lnTo>
                  <a:pt x="4120189" y="413546"/>
                </a:lnTo>
                <a:lnTo>
                  <a:pt x="6179730" y="187979"/>
                </a:lnTo>
                <a:lnTo>
                  <a:pt x="8239261" y="37598"/>
                </a:lnTo>
                <a:lnTo>
                  <a:pt x="9063747" y="0"/>
                </a:lnTo>
                <a:lnTo>
                  <a:pt x="9063747" y="3233212"/>
                </a:lnTo>
                <a:lnTo>
                  <a:pt x="8239261" y="3233212"/>
                </a:lnTo>
                <a:lnTo>
                  <a:pt x="6179730" y="3233212"/>
                </a:lnTo>
                <a:lnTo>
                  <a:pt x="4120189" y="3233212"/>
                </a:lnTo>
                <a:lnTo>
                  <a:pt x="2060657" y="3233212"/>
                </a:lnTo>
                <a:lnTo>
                  <a:pt x="0" y="3233212"/>
                </a:lnTo>
                <a:close/>
              </a:path>
            </a:pathLst>
          </a:custGeom>
          <a:solidFill>
            <a:srgbClr val="c5e0b4"/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77" name="CustomShape 7"/>
          <p:cNvSpPr/>
          <p:nvPr/>
        </p:nvSpPr>
        <p:spPr>
          <a:xfrm>
            <a:off x="1600200" y="2723040"/>
            <a:ext cx="9163800" cy="939600"/>
          </a:xfrm>
          <a:custGeom>
            <a:avLst/>
            <a:gdLst/>
            <a:ahLst/>
            <a:rect l="l" t="t" r="r" b="b"/>
            <a:pathLst>
              <a:path w="9063747" h="939885">
                <a:moveTo>
                  <a:pt x="0" y="939885"/>
                </a:moveTo>
                <a:lnTo>
                  <a:pt x="2060657" y="751907"/>
                </a:lnTo>
                <a:lnTo>
                  <a:pt x="4120189" y="413546"/>
                </a:lnTo>
                <a:lnTo>
                  <a:pt x="6179730" y="187979"/>
                </a:lnTo>
                <a:lnTo>
                  <a:pt x="8239261" y="37598"/>
                </a:lnTo>
                <a:lnTo>
                  <a:pt x="9063747" y="0"/>
                </a:lnTo>
              </a:path>
            </a:pathLst>
          </a:custGeom>
          <a:noFill/>
          <a:ln cap="rnd" w="95400">
            <a:solidFill>
              <a:srgbClr val="05b050"/>
            </a:solidFill>
            <a:round/>
            <a:headEnd len="med" type="oval" w="med"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78" name="CustomShape 8"/>
          <p:cNvSpPr/>
          <p:nvPr/>
        </p:nvSpPr>
        <p:spPr>
          <a:xfrm>
            <a:off x="1445760" y="436320"/>
            <a:ext cx="9682200" cy="760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SE" sz="4400" spc="-1" strike="noStrike">
                <a:solidFill>
                  <a:srgbClr val="000000"/>
                </a:solidFill>
                <a:latin typeface="Rubik Medium"/>
              </a:rPr>
              <a:t>Births attended </a:t>
            </a:r>
            <a:r>
              <a:rPr b="0" lang="en-SE" sz="2400" spc="-1" strike="noStrike">
                <a:solidFill>
                  <a:srgbClr val="000000"/>
                </a:solidFill>
                <a:latin typeface="Rubik Light"/>
              </a:rPr>
              <a:t>by a trained health worker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79" name="CustomShape 9"/>
          <p:cNvSpPr/>
          <p:nvPr/>
        </p:nvSpPr>
        <p:spPr>
          <a:xfrm>
            <a:off x="2520" y="581760"/>
            <a:ext cx="869400" cy="58928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0" name="CustomShape 10"/>
          <p:cNvSpPr/>
          <p:nvPr/>
        </p:nvSpPr>
        <p:spPr>
          <a:xfrm>
            <a:off x="1440" y="581760"/>
            <a:ext cx="869400" cy="58928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1" name="CustomShape 11"/>
          <p:cNvSpPr/>
          <p:nvPr/>
        </p:nvSpPr>
        <p:spPr>
          <a:xfrm>
            <a:off x="10064520" y="6609600"/>
            <a:ext cx="2127240" cy="242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r">
              <a:lnSpc>
                <a:spcPct val="100000"/>
              </a:lnSpc>
            </a:pPr>
            <a:r>
              <a:rPr b="0" lang="en-GB" sz="1000" spc="-1" strike="noStrike">
                <a:solidFill>
                  <a:srgbClr val="808080"/>
                </a:solidFill>
                <a:latin typeface="Rubik-Light"/>
              </a:rPr>
              <a:t>M</a:t>
            </a:r>
            <a:r>
              <a:rPr b="0" lang="en-SE" sz="1000" spc="-1" strike="noStrike">
                <a:solidFill>
                  <a:srgbClr val="808080"/>
                </a:solidFill>
                <a:latin typeface="Rubik-Light"/>
              </a:rPr>
              <a:t>ore info: gapminder.org/34</a:t>
            </a:r>
            <a:endParaRPr b="0" lang="en-US" sz="1000" spc="-1" strike="noStrike">
              <a:latin typeface="Arial"/>
            </a:endParaRPr>
          </a:p>
        </p:txBody>
      </p:sp>
      <p:grpSp>
        <p:nvGrpSpPr>
          <p:cNvPr id="82" name="Group 12"/>
          <p:cNvGrpSpPr/>
          <p:nvPr/>
        </p:nvGrpSpPr>
        <p:grpSpPr>
          <a:xfrm>
            <a:off x="1600200" y="5948640"/>
            <a:ext cx="9073080" cy="55080"/>
            <a:chOff x="1600200" y="5948640"/>
            <a:chExt cx="9073080" cy="55080"/>
          </a:xfrm>
        </p:grpSpPr>
        <p:sp>
          <p:nvSpPr>
            <p:cNvPr id="83" name="CustomShape 13"/>
            <p:cNvSpPr/>
            <p:nvPr/>
          </p:nvSpPr>
          <p:spPr>
            <a:xfrm>
              <a:off x="1600200" y="5948640"/>
              <a:ext cx="9360" cy="55080"/>
            </a:xfrm>
            <a:custGeom>
              <a:avLst/>
              <a:gdLst/>
              <a:ahLst/>
              <a:rect l="l" t="t" r="r" b="b"/>
              <a:pathLst>
                <a:path w="9540" h="55426">
                  <a:moveTo>
                    <a:pt x="40" y="530"/>
                  </a:moveTo>
                  <a:lnTo>
                    <a:pt x="40" y="55956"/>
                  </a:lnTo>
                </a:path>
              </a:pathLst>
            </a:custGeom>
            <a:noFill/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4" name="CustomShape 14"/>
            <p:cNvSpPr/>
            <p:nvPr/>
          </p:nvSpPr>
          <p:spPr>
            <a:xfrm>
              <a:off x="5720400" y="5948640"/>
              <a:ext cx="9360" cy="55080"/>
            </a:xfrm>
            <a:custGeom>
              <a:avLst/>
              <a:gdLst/>
              <a:ahLst/>
              <a:rect l="l" t="t" r="r" b="b"/>
              <a:pathLst>
                <a:path w="9540" h="55426">
                  <a:moveTo>
                    <a:pt x="472" y="530"/>
                  </a:moveTo>
                  <a:lnTo>
                    <a:pt x="472" y="55956"/>
                  </a:lnTo>
                </a:path>
              </a:pathLst>
            </a:custGeom>
            <a:noFill/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5" name="CustomShape 15"/>
            <p:cNvSpPr/>
            <p:nvPr/>
          </p:nvSpPr>
          <p:spPr>
            <a:xfrm>
              <a:off x="10663920" y="5948640"/>
              <a:ext cx="9360" cy="55080"/>
            </a:xfrm>
            <a:custGeom>
              <a:avLst/>
              <a:gdLst/>
              <a:ahLst/>
              <a:rect l="l" t="t" r="r" b="b"/>
              <a:pathLst>
                <a:path w="9540" h="55426">
                  <a:moveTo>
                    <a:pt x="990" y="530"/>
                  </a:moveTo>
                  <a:lnTo>
                    <a:pt x="990" y="55956"/>
                  </a:lnTo>
                </a:path>
              </a:pathLst>
            </a:custGeom>
            <a:noFill/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</p:grpSp>
      <p:grpSp>
        <p:nvGrpSpPr>
          <p:cNvPr id="86" name="Group 16"/>
          <p:cNvGrpSpPr/>
          <p:nvPr/>
        </p:nvGrpSpPr>
        <p:grpSpPr>
          <a:xfrm>
            <a:off x="1455120" y="5934600"/>
            <a:ext cx="9393840" cy="459000"/>
            <a:chOff x="1455120" y="5934600"/>
            <a:chExt cx="9393840" cy="459000"/>
          </a:xfrm>
        </p:grpSpPr>
        <p:sp>
          <p:nvSpPr>
            <p:cNvPr id="87" name="CustomShape 17"/>
            <p:cNvSpPr/>
            <p:nvPr/>
          </p:nvSpPr>
          <p:spPr>
            <a:xfrm>
              <a:off x="1455120" y="5934600"/>
              <a:ext cx="914040" cy="4561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spAutoFit/>
            </a:bodyPr>
            <a:p>
              <a:pPr>
                <a:lnSpc>
                  <a:spcPct val="100000"/>
                </a:lnSpc>
              </a:pPr>
              <a:r>
                <a:rPr b="0" lang="en-SE" sz="2400" spc="-1" strike="noStrike">
                  <a:solidFill>
                    <a:srgbClr val="262626"/>
                  </a:solidFill>
                  <a:latin typeface="Rubik Light"/>
                </a:rPr>
                <a:t>2000</a:t>
              </a:r>
              <a:endParaRPr b="0" lang="en-US" sz="2400" spc="-1" strike="noStrike">
                <a:latin typeface="Arial"/>
              </a:endParaRPr>
            </a:p>
          </p:txBody>
        </p:sp>
        <p:sp>
          <p:nvSpPr>
            <p:cNvPr id="88" name="CustomShape 18"/>
            <p:cNvSpPr/>
            <p:nvPr/>
          </p:nvSpPr>
          <p:spPr>
            <a:xfrm>
              <a:off x="5294880" y="5937480"/>
              <a:ext cx="848520" cy="4561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spAutoFit/>
            </a:bodyPr>
            <a:p>
              <a:pPr>
                <a:lnSpc>
                  <a:spcPct val="100000"/>
                </a:lnSpc>
              </a:pPr>
              <a:r>
                <a:rPr b="0" lang="en-SE" sz="2400" spc="-1" strike="noStrike">
                  <a:solidFill>
                    <a:srgbClr val="262626"/>
                  </a:solidFill>
                  <a:latin typeface="Rubik Light"/>
                </a:rPr>
                <a:t>2010</a:t>
              </a:r>
              <a:endParaRPr b="0" lang="en-US" sz="2400" spc="-1" strike="noStrike">
                <a:latin typeface="Arial"/>
              </a:endParaRPr>
            </a:p>
          </p:txBody>
        </p:sp>
        <p:sp>
          <p:nvSpPr>
            <p:cNvPr id="89" name="CustomShape 19"/>
            <p:cNvSpPr/>
            <p:nvPr/>
          </p:nvSpPr>
          <p:spPr>
            <a:xfrm>
              <a:off x="9965160" y="5937480"/>
              <a:ext cx="883800" cy="4561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spAutoFit/>
            </a:bodyPr>
            <a:p>
              <a:pPr>
                <a:lnSpc>
                  <a:spcPct val="100000"/>
                </a:lnSpc>
              </a:pPr>
              <a:r>
                <a:rPr b="0" lang="en-SE" sz="2400" spc="-1" strike="noStrike">
                  <a:solidFill>
                    <a:srgbClr val="262626"/>
                  </a:solidFill>
                  <a:latin typeface="Rubik Light"/>
                </a:rPr>
                <a:t>2023</a:t>
              </a:r>
              <a:endParaRPr b="0" lang="en-US" sz="2400" spc="-1" strike="noStrike">
                <a:latin typeface="Arial"/>
              </a:endParaRPr>
            </a:p>
          </p:txBody>
        </p:sp>
      </p:grpSp>
      <p:sp>
        <p:nvSpPr>
          <p:cNvPr id="90" name="CustomShape 20"/>
          <p:cNvSpPr/>
          <p:nvPr/>
        </p:nvSpPr>
        <p:spPr>
          <a:xfrm>
            <a:off x="1600200" y="5956200"/>
            <a:ext cx="9063360" cy="9000"/>
          </a:xfrm>
          <a:custGeom>
            <a:avLst/>
            <a:gdLst/>
            <a:ahLst/>
            <a:rect l="l" t="t" r="r" b="b"/>
            <a:pathLst>
              <a:path w="9063747" h="9237">
                <a:moveTo>
                  <a:pt x="0" y="0"/>
                </a:moveTo>
                <a:lnTo>
                  <a:pt x="9063747" y="0"/>
                </a:lnTo>
              </a:path>
            </a:pathLst>
          </a:custGeom>
          <a:noFill/>
          <a:ln w="19080">
            <a:solidFill>
              <a:srgbClr val="262626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91" name="CustomShape 21"/>
          <p:cNvSpPr/>
          <p:nvPr/>
        </p:nvSpPr>
        <p:spPr>
          <a:xfrm>
            <a:off x="1264320" y="1981440"/>
            <a:ext cx="1855080" cy="1522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spAutoFit/>
          </a:bodyPr>
          <a:p>
            <a:pPr algn="ctr">
              <a:lnSpc>
                <a:spcPct val="100000"/>
              </a:lnSpc>
            </a:pPr>
            <a:r>
              <a:rPr b="0" lang="en-SE" sz="4000" spc="-1" strike="noStrike">
                <a:solidFill>
                  <a:srgbClr val="000000"/>
                </a:solidFill>
                <a:latin typeface="Rubik Light"/>
              </a:rPr>
              <a:t>2000</a:t>
            </a:r>
            <a:endParaRPr b="0" lang="en-US" sz="40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SE" sz="5400" spc="-1" strike="noStrike">
                <a:solidFill>
                  <a:srgbClr val="000000"/>
                </a:solidFill>
                <a:latin typeface="Rubik Medium"/>
              </a:rPr>
              <a:t>61%</a:t>
            </a:r>
            <a:endParaRPr b="0" lang="en-US" sz="5400" spc="-1" strike="noStrike">
              <a:latin typeface="Arial"/>
            </a:endParaRPr>
          </a:p>
        </p:txBody>
      </p:sp>
      <p:sp>
        <p:nvSpPr>
          <p:cNvPr id="92" name="CustomShape 22"/>
          <p:cNvSpPr/>
          <p:nvPr/>
        </p:nvSpPr>
        <p:spPr>
          <a:xfrm>
            <a:off x="9031320" y="1198440"/>
            <a:ext cx="1764000" cy="1522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spAutoFit/>
          </a:bodyPr>
          <a:p>
            <a:pPr algn="r">
              <a:lnSpc>
                <a:spcPct val="100000"/>
              </a:lnSpc>
            </a:pPr>
            <a:r>
              <a:rPr b="0" lang="en-SE" sz="4000" spc="-1" strike="noStrike">
                <a:solidFill>
                  <a:srgbClr val="000000"/>
                </a:solidFill>
                <a:latin typeface="Rubik Light"/>
              </a:rPr>
              <a:t>2023</a:t>
            </a:r>
            <a:endParaRPr b="0" lang="en-US" sz="4000" spc="-1" strike="noStrike"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b="0" lang="sv-SE" sz="5400" spc="-1" strike="noStrike">
                <a:solidFill>
                  <a:srgbClr val="000000"/>
                </a:solidFill>
                <a:latin typeface="Rubik Medium"/>
              </a:rPr>
              <a:t>86%</a:t>
            </a:r>
            <a:endParaRPr b="0" lang="en-US" sz="5400" spc="-1" strike="noStrike">
              <a:latin typeface="Arial"/>
            </a:endParaRPr>
          </a:p>
        </p:txBody>
      </p:sp>
      <p:sp>
        <p:nvSpPr>
          <p:cNvPr id="93" name="CustomShape 23"/>
          <p:cNvSpPr/>
          <p:nvPr/>
        </p:nvSpPr>
        <p:spPr>
          <a:xfrm>
            <a:off x="0" y="6624720"/>
            <a:ext cx="3063960" cy="242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sv-SE" sz="1000" spc="-1" strike="noStrike">
                <a:solidFill>
                  <a:srgbClr val="808080"/>
                </a:solidFill>
                <a:latin typeface="Rubik-Light"/>
              </a:rPr>
              <a:t>Data: UNICEF</a:t>
            </a:r>
            <a:endParaRPr b="0" lang="en-US" sz="1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CustomShape 1"/>
          <p:cNvSpPr/>
          <p:nvPr/>
        </p:nvSpPr>
        <p:spPr>
          <a:xfrm>
            <a:off x="558720" y="2145240"/>
            <a:ext cx="10998000" cy="3238200"/>
          </a:xfrm>
          <a:custGeom>
            <a:avLst/>
            <a:gdLst/>
            <a:ahLst/>
            <a:rect l="l" t="t" r="r" b="b"/>
            <a:pathLst>
              <a:path w="9063747" h="3233212">
                <a:moveTo>
                  <a:pt x="0" y="939885"/>
                </a:moveTo>
                <a:lnTo>
                  <a:pt x="2060657" y="751907"/>
                </a:lnTo>
                <a:lnTo>
                  <a:pt x="4120189" y="413546"/>
                </a:lnTo>
                <a:lnTo>
                  <a:pt x="6179730" y="187979"/>
                </a:lnTo>
                <a:lnTo>
                  <a:pt x="8239261" y="37598"/>
                </a:lnTo>
                <a:lnTo>
                  <a:pt x="9063747" y="0"/>
                </a:lnTo>
                <a:lnTo>
                  <a:pt x="9063747" y="3233212"/>
                </a:lnTo>
                <a:lnTo>
                  <a:pt x="8239261" y="3233212"/>
                </a:lnTo>
                <a:lnTo>
                  <a:pt x="6179730" y="3233212"/>
                </a:lnTo>
                <a:lnTo>
                  <a:pt x="4120189" y="3233212"/>
                </a:lnTo>
                <a:lnTo>
                  <a:pt x="2060657" y="3233212"/>
                </a:lnTo>
                <a:lnTo>
                  <a:pt x="0" y="3233212"/>
                </a:lnTo>
                <a:close/>
              </a:path>
            </a:pathLst>
          </a:custGeom>
          <a:solidFill>
            <a:srgbClr val="c5e0b4"/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5" name="CustomShape 2"/>
          <p:cNvSpPr/>
          <p:nvPr/>
        </p:nvSpPr>
        <p:spPr>
          <a:xfrm>
            <a:off x="547200" y="2149200"/>
            <a:ext cx="11119680" cy="941040"/>
          </a:xfrm>
          <a:custGeom>
            <a:avLst/>
            <a:gdLst/>
            <a:ahLst/>
            <a:rect l="l" t="t" r="r" b="b"/>
            <a:pathLst>
              <a:path w="9063747" h="939885">
                <a:moveTo>
                  <a:pt x="0" y="939885"/>
                </a:moveTo>
                <a:lnTo>
                  <a:pt x="2060657" y="751907"/>
                </a:lnTo>
                <a:lnTo>
                  <a:pt x="4120189" y="413546"/>
                </a:lnTo>
                <a:lnTo>
                  <a:pt x="6179730" y="187979"/>
                </a:lnTo>
                <a:lnTo>
                  <a:pt x="8239261" y="37598"/>
                </a:lnTo>
                <a:lnTo>
                  <a:pt x="9063747" y="0"/>
                </a:lnTo>
              </a:path>
            </a:pathLst>
          </a:custGeom>
          <a:noFill/>
          <a:ln cap="rnd" w="95400">
            <a:solidFill>
              <a:srgbClr val="05b050"/>
            </a:solidFill>
            <a:round/>
            <a:headEnd len="med" type="oval" w="med"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96" name="CustomShape 3"/>
          <p:cNvSpPr/>
          <p:nvPr/>
        </p:nvSpPr>
        <p:spPr>
          <a:xfrm>
            <a:off x="411840" y="140760"/>
            <a:ext cx="9682200" cy="760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SE" sz="4400" spc="-1" strike="noStrike">
                <a:solidFill>
                  <a:srgbClr val="05b050"/>
                </a:solidFill>
                <a:latin typeface="Rubik Medium"/>
              </a:rPr>
              <a:t>Births attended </a:t>
            </a:r>
            <a:r>
              <a:rPr b="0" lang="en-SE" sz="2400" spc="-1" strike="noStrike">
                <a:solidFill>
                  <a:srgbClr val="05b050"/>
                </a:solidFill>
                <a:latin typeface="Rubik Light"/>
              </a:rPr>
              <a:t>by a trained health worker</a:t>
            </a:r>
            <a:endParaRPr b="0" lang="en-US" sz="2400" spc="-1" strike="noStrike">
              <a:latin typeface="Arial"/>
            </a:endParaRPr>
          </a:p>
        </p:txBody>
      </p:sp>
      <p:grpSp>
        <p:nvGrpSpPr>
          <p:cNvPr id="97" name="Group 4"/>
          <p:cNvGrpSpPr/>
          <p:nvPr/>
        </p:nvGrpSpPr>
        <p:grpSpPr>
          <a:xfrm>
            <a:off x="557640" y="5375880"/>
            <a:ext cx="11009520" cy="55080"/>
            <a:chOff x="557640" y="5375880"/>
            <a:chExt cx="11009520" cy="55080"/>
          </a:xfrm>
        </p:grpSpPr>
        <p:sp>
          <p:nvSpPr>
            <p:cNvPr id="98" name="CustomShape 5"/>
            <p:cNvSpPr/>
            <p:nvPr/>
          </p:nvSpPr>
          <p:spPr>
            <a:xfrm>
              <a:off x="557640" y="5375880"/>
              <a:ext cx="11160" cy="55080"/>
            </a:xfrm>
            <a:custGeom>
              <a:avLst/>
              <a:gdLst/>
              <a:ahLst/>
              <a:rect l="l" t="t" r="r" b="b"/>
              <a:pathLst>
                <a:path w="9540" h="55426">
                  <a:moveTo>
                    <a:pt x="40" y="530"/>
                  </a:moveTo>
                  <a:lnTo>
                    <a:pt x="40" y="55956"/>
                  </a:lnTo>
                </a:path>
              </a:pathLst>
            </a:custGeom>
            <a:noFill/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9" name="CustomShape 6"/>
            <p:cNvSpPr/>
            <p:nvPr/>
          </p:nvSpPr>
          <p:spPr>
            <a:xfrm>
              <a:off x="5557320" y="5375880"/>
              <a:ext cx="11160" cy="55080"/>
            </a:xfrm>
            <a:custGeom>
              <a:avLst/>
              <a:gdLst/>
              <a:ahLst/>
              <a:rect l="l" t="t" r="r" b="b"/>
              <a:pathLst>
                <a:path w="9540" h="55426">
                  <a:moveTo>
                    <a:pt x="472" y="530"/>
                  </a:moveTo>
                  <a:lnTo>
                    <a:pt x="472" y="55956"/>
                  </a:lnTo>
                </a:path>
              </a:pathLst>
            </a:custGeom>
            <a:noFill/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00" name="CustomShape 7"/>
            <p:cNvSpPr/>
            <p:nvPr/>
          </p:nvSpPr>
          <p:spPr>
            <a:xfrm>
              <a:off x="11556000" y="5375880"/>
              <a:ext cx="11160" cy="55080"/>
            </a:xfrm>
            <a:custGeom>
              <a:avLst/>
              <a:gdLst/>
              <a:ahLst/>
              <a:rect l="l" t="t" r="r" b="b"/>
              <a:pathLst>
                <a:path w="9540" h="55426">
                  <a:moveTo>
                    <a:pt x="990" y="530"/>
                  </a:moveTo>
                  <a:lnTo>
                    <a:pt x="990" y="55956"/>
                  </a:lnTo>
                </a:path>
              </a:pathLst>
            </a:custGeom>
            <a:noFill/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</p:grpSp>
      <p:grpSp>
        <p:nvGrpSpPr>
          <p:cNvPr id="101" name="Group 8"/>
          <p:cNvGrpSpPr/>
          <p:nvPr/>
        </p:nvGrpSpPr>
        <p:grpSpPr>
          <a:xfrm>
            <a:off x="515880" y="5364000"/>
            <a:ext cx="11253600" cy="466200"/>
            <a:chOff x="515880" y="5364000"/>
            <a:chExt cx="11253600" cy="466200"/>
          </a:xfrm>
        </p:grpSpPr>
        <p:sp>
          <p:nvSpPr>
            <p:cNvPr id="102" name="CustomShape 9"/>
            <p:cNvSpPr/>
            <p:nvPr/>
          </p:nvSpPr>
          <p:spPr>
            <a:xfrm>
              <a:off x="515880" y="5364000"/>
              <a:ext cx="914040" cy="4561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spAutoFit/>
            </a:bodyPr>
            <a:p>
              <a:pPr>
                <a:lnSpc>
                  <a:spcPct val="100000"/>
                </a:lnSpc>
              </a:pPr>
              <a:r>
                <a:rPr b="0" lang="en-SE" sz="2400" spc="-1" strike="noStrike">
                  <a:solidFill>
                    <a:srgbClr val="262626"/>
                  </a:solidFill>
                  <a:latin typeface="Rubik Light"/>
                </a:rPr>
                <a:t>2000</a:t>
              </a:r>
              <a:endParaRPr b="0" lang="en-US" sz="2400" spc="-1" strike="noStrike">
                <a:latin typeface="Arial"/>
              </a:endParaRPr>
            </a:p>
          </p:txBody>
        </p:sp>
        <p:sp>
          <p:nvSpPr>
            <p:cNvPr id="103" name="CustomShape 10"/>
            <p:cNvSpPr/>
            <p:nvPr/>
          </p:nvSpPr>
          <p:spPr>
            <a:xfrm>
              <a:off x="5218560" y="5374080"/>
              <a:ext cx="848520" cy="4561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spAutoFit/>
            </a:bodyPr>
            <a:p>
              <a:pPr>
                <a:lnSpc>
                  <a:spcPct val="100000"/>
                </a:lnSpc>
              </a:pPr>
              <a:r>
                <a:rPr b="0" lang="en-SE" sz="2400" spc="-1" strike="noStrike">
                  <a:solidFill>
                    <a:srgbClr val="262626"/>
                  </a:solidFill>
                  <a:latin typeface="Rubik Light"/>
                </a:rPr>
                <a:t>2010</a:t>
              </a:r>
              <a:endParaRPr b="0" lang="en-US" sz="2400" spc="-1" strike="noStrike">
                <a:latin typeface="Arial"/>
              </a:endParaRPr>
            </a:p>
          </p:txBody>
        </p:sp>
        <p:sp>
          <p:nvSpPr>
            <p:cNvPr id="104" name="CustomShape 11"/>
            <p:cNvSpPr/>
            <p:nvPr/>
          </p:nvSpPr>
          <p:spPr>
            <a:xfrm>
              <a:off x="10885680" y="5374080"/>
              <a:ext cx="883800" cy="4561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spAutoFit/>
            </a:bodyPr>
            <a:p>
              <a:pPr>
                <a:lnSpc>
                  <a:spcPct val="100000"/>
                </a:lnSpc>
              </a:pPr>
              <a:r>
                <a:rPr b="0" lang="en-SE" sz="2400" spc="-1" strike="noStrike">
                  <a:solidFill>
                    <a:srgbClr val="262626"/>
                  </a:solidFill>
                  <a:latin typeface="Rubik Light"/>
                </a:rPr>
                <a:t>2023</a:t>
              </a:r>
              <a:endParaRPr b="0" lang="en-US" sz="2400" spc="-1" strike="noStrike">
                <a:latin typeface="Arial"/>
              </a:endParaRPr>
            </a:p>
          </p:txBody>
        </p:sp>
      </p:grpSp>
      <p:sp>
        <p:nvSpPr>
          <p:cNvPr id="105" name="CustomShape 12"/>
          <p:cNvSpPr/>
          <p:nvPr/>
        </p:nvSpPr>
        <p:spPr>
          <a:xfrm>
            <a:off x="551880" y="5383800"/>
            <a:ext cx="10998000" cy="45360"/>
          </a:xfrm>
          <a:custGeom>
            <a:avLst/>
            <a:gdLst/>
            <a:ahLst/>
            <a:rect l="l" t="t" r="r" b="b"/>
            <a:pathLst>
              <a:path w="9063747" h="9237">
                <a:moveTo>
                  <a:pt x="0" y="0"/>
                </a:moveTo>
                <a:lnTo>
                  <a:pt x="9063747" y="0"/>
                </a:lnTo>
              </a:path>
            </a:pathLst>
          </a:custGeom>
          <a:noFill/>
          <a:ln w="19080">
            <a:solidFill>
              <a:srgbClr val="262626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06" name="CustomShape 13"/>
          <p:cNvSpPr/>
          <p:nvPr/>
        </p:nvSpPr>
        <p:spPr>
          <a:xfrm>
            <a:off x="335520" y="1520640"/>
            <a:ext cx="1855080" cy="1522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spAutoFit/>
          </a:bodyPr>
          <a:p>
            <a:pPr algn="ctr">
              <a:lnSpc>
                <a:spcPct val="100000"/>
              </a:lnSpc>
            </a:pPr>
            <a:r>
              <a:rPr b="0" lang="en-SE" sz="4000" spc="-1" strike="noStrike">
                <a:solidFill>
                  <a:srgbClr val="000000"/>
                </a:solidFill>
                <a:latin typeface="Rubik Light"/>
              </a:rPr>
              <a:t>2000</a:t>
            </a:r>
            <a:endParaRPr b="0" lang="en-US" sz="40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SE" sz="5400" spc="-1" strike="noStrike">
                <a:solidFill>
                  <a:srgbClr val="000000"/>
                </a:solidFill>
                <a:latin typeface="Rubik Medium"/>
              </a:rPr>
              <a:t>61%</a:t>
            </a:r>
            <a:endParaRPr b="0" lang="en-US" sz="5400" spc="-1" strike="noStrike">
              <a:latin typeface="Arial"/>
            </a:endParaRPr>
          </a:p>
        </p:txBody>
      </p:sp>
      <p:sp>
        <p:nvSpPr>
          <p:cNvPr id="107" name="CustomShape 14"/>
          <p:cNvSpPr/>
          <p:nvPr/>
        </p:nvSpPr>
        <p:spPr>
          <a:xfrm>
            <a:off x="9902880" y="588960"/>
            <a:ext cx="1764000" cy="1522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spAutoFit/>
          </a:bodyPr>
          <a:p>
            <a:pPr algn="r">
              <a:lnSpc>
                <a:spcPct val="100000"/>
              </a:lnSpc>
            </a:pPr>
            <a:r>
              <a:rPr b="0" lang="en-SE" sz="4000" spc="-1" strike="noStrike">
                <a:solidFill>
                  <a:srgbClr val="000000"/>
                </a:solidFill>
                <a:latin typeface="Rubik Light"/>
              </a:rPr>
              <a:t>2023</a:t>
            </a:r>
            <a:endParaRPr b="0" lang="en-US" sz="4000" spc="-1" strike="noStrike"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b="0" lang="sv-SE" sz="5400" spc="-1" strike="noStrike">
                <a:solidFill>
                  <a:srgbClr val="000000"/>
                </a:solidFill>
                <a:latin typeface="Rubik Medium"/>
              </a:rPr>
              <a:t>86%</a:t>
            </a:r>
            <a:endParaRPr b="0" lang="en-US" sz="5400" spc="-1" strike="noStrike">
              <a:latin typeface="Arial"/>
            </a:endParaRPr>
          </a:p>
        </p:txBody>
      </p:sp>
      <p:sp>
        <p:nvSpPr>
          <p:cNvPr id="108" name="CustomShape 15"/>
          <p:cNvSpPr/>
          <p:nvPr/>
        </p:nvSpPr>
        <p:spPr>
          <a:xfrm>
            <a:off x="0" y="6532560"/>
            <a:ext cx="306396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sv-SE" sz="1800" spc="-1" strike="noStrike">
                <a:solidFill>
                  <a:srgbClr val="808080"/>
                </a:solidFill>
                <a:latin typeface="Rubik-Light"/>
              </a:rPr>
              <a:t>Data: UNICEF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09" name="CustomShape 16"/>
          <p:cNvSpPr/>
          <p:nvPr/>
        </p:nvSpPr>
        <p:spPr>
          <a:xfrm>
            <a:off x="423360" y="5776920"/>
            <a:ext cx="11255040" cy="700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GB" sz="2000" spc="-1" strike="noStrike">
                <a:solidFill>
                  <a:srgbClr val="1d1c1d"/>
                </a:solidFill>
                <a:latin typeface="Rubik Light"/>
              </a:rPr>
              <a:t>Today, 8 out of 10 babies born are welcomed into the world by the hands of a trained professional in a health facility. This has helped reduce the number of women dying during birth!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110" name="CustomShape 17"/>
          <p:cNvSpPr/>
          <p:nvPr/>
        </p:nvSpPr>
        <p:spPr>
          <a:xfrm>
            <a:off x="1532160" y="3299760"/>
            <a:ext cx="8697240" cy="1431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SE" sz="4400" spc="-1" strike="noStrike">
                <a:solidFill>
                  <a:srgbClr val="000000"/>
                </a:solidFill>
                <a:latin typeface="Rubik"/>
              </a:rPr>
              <a:t>Delivery care around the world has improved hugely!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11" name="CustomShape 18"/>
          <p:cNvSpPr/>
          <p:nvPr/>
        </p:nvSpPr>
        <p:spPr>
          <a:xfrm>
            <a:off x="8852400" y="6529320"/>
            <a:ext cx="333936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r">
              <a:lnSpc>
                <a:spcPct val="100000"/>
              </a:lnSpc>
            </a:pPr>
            <a:r>
              <a:rPr b="0" lang="en-GB" sz="1800" spc="-1" strike="noStrike">
                <a:solidFill>
                  <a:srgbClr val="808080"/>
                </a:solidFill>
                <a:latin typeface="Rubik-Light"/>
              </a:rPr>
              <a:t>M</a:t>
            </a:r>
            <a:r>
              <a:rPr b="0" lang="en-SE" sz="1800" spc="-1" strike="noStrike">
                <a:solidFill>
                  <a:srgbClr val="808080"/>
                </a:solidFill>
                <a:latin typeface="Rubik-Light"/>
              </a:rPr>
              <a:t>ore info: gapminder.org/34</a:t>
            </a:r>
            <a:endParaRPr b="0" lang="en-US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CustomShape 1"/>
          <p:cNvSpPr/>
          <p:nvPr/>
        </p:nvSpPr>
        <p:spPr>
          <a:xfrm>
            <a:off x="878760" y="2062080"/>
            <a:ext cx="10438200" cy="1614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en-GB" sz="2000" spc="-1" strike="noStrike">
                <a:solidFill>
                  <a:srgbClr val="262626"/>
                </a:solidFill>
                <a:latin typeface="Rubik Light"/>
                <a:ea typeface="Rubik Medium"/>
              </a:rPr>
              <a:t>These slides are part of Gapminder’s</a:t>
            </a:r>
            <a:br/>
            <a:r>
              <a:rPr b="0" lang="en-GB" sz="2000" spc="-1" strike="noStrike">
                <a:solidFill>
                  <a:srgbClr val="262626"/>
                </a:solidFill>
                <a:latin typeface="Rubik Light"/>
                <a:ea typeface="Rubik Medium"/>
              </a:rPr>
              <a:t>free teaching materials for an updated fact-based worldview.</a:t>
            </a:r>
            <a:br/>
            <a:r>
              <a:rPr b="0" lang="en-GB" sz="2000" spc="-1" strike="noStrike">
                <a:solidFill>
                  <a:srgbClr val="262626"/>
                </a:solidFill>
                <a:latin typeface="Rubik Light"/>
                <a:ea typeface="Rubik Medium"/>
              </a:rPr>
              <a:t>Available under Creative Common BY License.</a:t>
            </a:r>
            <a:br/>
            <a:r>
              <a:rPr b="0" lang="en-GB" sz="2000" spc="-1" strike="noStrike">
                <a:solidFill>
                  <a:srgbClr val="262626"/>
                </a:solidFill>
                <a:latin typeface="Rubik Light"/>
                <a:ea typeface="Rubik Medium"/>
              </a:rPr>
              <a:t>Which means you can copy, edit and share them as you like,</a:t>
            </a:r>
            <a:br/>
            <a:r>
              <a:rPr b="0" lang="en-GB" sz="2000" spc="-1" strike="noStrike">
                <a:solidFill>
                  <a:srgbClr val="262626"/>
                </a:solidFill>
                <a:latin typeface="Rubik Light"/>
                <a:ea typeface="Rubik Medium"/>
              </a:rPr>
              <a:t>as long as you mention: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113" name="CustomShape 2"/>
          <p:cNvSpPr/>
          <p:nvPr/>
        </p:nvSpPr>
        <p:spPr>
          <a:xfrm>
            <a:off x="3248280" y="3929400"/>
            <a:ext cx="5699160" cy="577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spAutoFit/>
          </a:bodyPr>
          <a:p>
            <a:pPr algn="ctr">
              <a:lnSpc>
                <a:spcPct val="100000"/>
              </a:lnSpc>
            </a:pPr>
            <a:r>
              <a:rPr b="0" lang="en-SE" sz="3200" spc="-1" strike="noStrike">
                <a:solidFill>
                  <a:srgbClr val="808080"/>
                </a:solidFill>
                <a:latin typeface="Rubik-Light"/>
              </a:rPr>
              <a:t>gapminder.org/34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114" name="CustomShape 3"/>
          <p:cNvSpPr/>
          <p:nvPr/>
        </p:nvSpPr>
        <p:spPr>
          <a:xfrm>
            <a:off x="4681440" y="1582560"/>
            <a:ext cx="2832480" cy="35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en-US" sz="2400" spc="-1" strike="noStrike">
                <a:solidFill>
                  <a:srgbClr val="ffca34"/>
                </a:solidFill>
                <a:latin typeface="Rubik"/>
                <a:ea typeface="Trebuchet MS"/>
              </a:rPr>
              <a:t>FREE LICENSE</a:t>
            </a:r>
            <a:endParaRPr b="0" lang="en-US" sz="2400" spc="-1" strike="noStrike">
              <a:latin typeface="Arial"/>
            </a:endParaRPr>
          </a:p>
        </p:txBody>
      </p:sp>
      <p:pic>
        <p:nvPicPr>
          <p:cNvPr id="115" name="Shape 823" descr=""/>
          <p:cNvPicPr/>
          <p:nvPr/>
        </p:nvPicPr>
        <p:blipFill>
          <a:blip r:embed="rId1"/>
          <a:stretch/>
        </p:blipFill>
        <p:spPr>
          <a:xfrm>
            <a:off x="3390120" y="574560"/>
            <a:ext cx="5415480" cy="731520"/>
          </a:xfrm>
          <a:prstGeom prst="rect">
            <a:avLst/>
          </a:prstGeom>
          <a:ln>
            <a:noFill/>
          </a:ln>
        </p:spPr>
      </p:pic>
      <p:sp>
        <p:nvSpPr>
          <p:cNvPr id="116" name="CustomShape 4"/>
          <p:cNvSpPr/>
          <p:nvPr/>
        </p:nvSpPr>
        <p:spPr>
          <a:xfrm>
            <a:off x="1994040" y="4767480"/>
            <a:ext cx="8207280" cy="1005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en-GB" sz="2000" spc="-1" strike="noStrike">
                <a:solidFill>
                  <a:srgbClr val="262626"/>
                </a:solidFill>
                <a:latin typeface="Rubik Light"/>
                <a:ea typeface="Rubik Medium"/>
              </a:rPr>
              <a:t>The world keeps changing, please visit the link above to get an updated version of this slideshow and to use our free visualization tools and links to the data sources.</a:t>
            </a:r>
            <a:endParaRPr b="0" lang="en-US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14042</TotalTime>
  <Application>LibreOffice/6.4.7.2$Linux_X86_64 LibreOffice_project/40$Build-2</Application>
  <Words>218</Words>
  <Paragraphs>39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2023-10-20T15:08:01Z</dcterms:created>
  <dc:creator>Ola Rosling</dc:creator>
  <dc:description/>
  <dc:language>en-US</dc:language>
  <cp:lastModifiedBy/>
  <dcterms:modified xsi:type="dcterms:W3CDTF">2025-12-15T00:29:00Z</dcterms:modified>
  <cp:revision>347</cp:revision>
  <dc:subject/>
  <dc:title>PowerPoint 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3</vt:i4>
  </property>
  <property fmtid="{D5CDD505-2E9C-101B-9397-08002B2CF9AE}" pid="8" name="PresentationFormat">
    <vt:lpwstr>Widescreen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4</vt:i4>
  </property>
</Properties>
</file>